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32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840000">
            <a:off x="7863840" y="-1097280"/>
            <a:ext cx="6400800" cy="9144000"/>
          </a:xfrm>
          <a:prstGeom prst="rect">
            <a:avLst/>
          </a:prstGeom>
          <a:solidFill>
            <a:srgbClr val="EFF7E7"/>
          </a:solidFill>
          <a:ln/>
        </p:spPr>
      </p:sp>
      <p:pic>
        <p:nvPicPr>
          <p:cNvPr id="3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502920"/>
            <a:ext cx="2546378" cy="23317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1792" y="306324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3E7A34"/>
          </a:solidFill>
          <a:ln/>
        </p:spPr>
      </p:sp>
      <p:sp>
        <p:nvSpPr>
          <p:cNvPr id="5" name="Text 2"/>
          <p:cNvSpPr/>
          <p:nvPr/>
        </p:nvSpPr>
        <p:spPr>
          <a:xfrm>
            <a:off x="621792" y="306324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 CERTIFIED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21792" y="3657600"/>
            <a:ext cx="8869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i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Turning Waste into Value.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640080" y="4279392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process-plant engineering, waste-to-energy systems, and biomass conversion solutions — designed, fabricated, and commissioned in-house.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5166360"/>
            <a:ext cx="2267712" cy="365760"/>
          </a:xfrm>
          <a:prstGeom prst="roundRect">
            <a:avLst>
              <a:gd name="adj" fmla="val 50000"/>
            </a:avLst>
          </a:prstGeom>
          <a:solidFill>
            <a:srgbClr val="E3F1D8"/>
          </a:solidFill>
          <a:ln w="12700">
            <a:solidFill>
              <a:srgbClr val="6FA8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0080" y="5166360"/>
            <a:ext cx="22677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Tyre Pyrolysis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072384" y="5166360"/>
            <a:ext cx="2679192" cy="365760"/>
          </a:xfrm>
          <a:prstGeom prst="roundRect">
            <a:avLst>
              <a:gd name="adj" fmla="val 50000"/>
            </a:avLst>
          </a:prstGeom>
          <a:solidFill>
            <a:srgbClr val="E3F1D8"/>
          </a:solidFill>
          <a:ln w="12700">
            <a:solidFill>
              <a:srgbClr val="6FA83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072384" y="5166360"/>
            <a:ext cx="26791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Plastic Pyrolysis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5916168" y="5166360"/>
            <a:ext cx="2679192" cy="365760"/>
          </a:xfrm>
          <a:prstGeom prst="roundRect">
            <a:avLst>
              <a:gd name="adj" fmla="val 50000"/>
            </a:avLst>
          </a:prstGeom>
          <a:solidFill>
            <a:srgbClr val="E3F1D8"/>
          </a:solidFill>
          <a:ln w="12700">
            <a:solidFill>
              <a:srgbClr val="6FA83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16168" y="5166360"/>
            <a:ext cx="26791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Biochar &amp; Biomass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759952" y="5166360"/>
            <a:ext cx="2404872" cy="365760"/>
          </a:xfrm>
          <a:prstGeom prst="roundRect">
            <a:avLst>
              <a:gd name="adj" fmla="val 50000"/>
            </a:avLst>
          </a:prstGeom>
          <a:solidFill>
            <a:srgbClr val="E3F1D8"/>
          </a:solidFill>
          <a:ln w="12700">
            <a:solidFill>
              <a:srgbClr val="6FA8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759952" y="5166360"/>
            <a:ext cx="2404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Waste-to-Energy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40080" y="5623560"/>
            <a:ext cx="2404872" cy="365760"/>
          </a:xfrm>
          <a:prstGeom prst="roundRect">
            <a:avLst>
              <a:gd name="adj" fmla="val 50000"/>
            </a:avLst>
          </a:prstGeom>
          <a:solidFill>
            <a:srgbClr val="E3F1D8"/>
          </a:solidFill>
          <a:ln w="12700">
            <a:solidFill>
              <a:srgbClr val="6FA83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0080" y="5623560"/>
            <a:ext cx="24048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Recycling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3209544" y="5623560"/>
            <a:ext cx="2542032" cy="365760"/>
          </a:xfrm>
          <a:prstGeom prst="roundRect">
            <a:avLst>
              <a:gd name="adj" fmla="val 50000"/>
            </a:avLst>
          </a:prstGeom>
          <a:solidFill>
            <a:srgbClr val="E3F1D8"/>
          </a:solidFill>
          <a:ln w="12700">
            <a:solidFill>
              <a:srgbClr val="6FA8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209544" y="5623560"/>
            <a:ext cx="2542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 Waste Mgmt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640080" y="62636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grow-tech.in</a:t>
            </a:r>
          </a:p>
          <a:p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3E7A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900869" y="256032"/>
            <a:ext cx="638859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/>
        </p:spPr>
      </p:sp>
      <p:pic>
        <p:nvPicPr>
          <p:cNvPr id="3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329184"/>
            <a:ext cx="419403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572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Our End-to-End Delivery Process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48640" y="98755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FF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accountable partner, from initial enquiry through to final handover.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356B2C"/>
          </a:solidFill>
          <a:ln/>
        </p:spPr>
      </p:sp>
      <p:sp>
        <p:nvSpPr>
          <p:cNvPr id="7" name="Shape 4"/>
          <p:cNvSpPr/>
          <p:nvPr/>
        </p:nvSpPr>
        <p:spPr>
          <a:xfrm>
            <a:off x="777240" y="1892808"/>
            <a:ext cx="566928" cy="566928"/>
          </a:xfrm>
          <a:prstGeom prst="ellipse">
            <a:avLst/>
          </a:prstGeom>
          <a:solidFill>
            <a:srgbClr val="8DC63F"/>
          </a:solidFill>
          <a:ln/>
        </p:spPr>
      </p:sp>
      <p:sp>
        <p:nvSpPr>
          <p:cNvPr id="8" name="Text 5"/>
          <p:cNvSpPr/>
          <p:nvPr/>
        </p:nvSpPr>
        <p:spPr>
          <a:xfrm>
            <a:off x="777240" y="189280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77240" y="260604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Feasibility &amp; Scope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777240" y="3090672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EFF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Feedstock analysis, sizing, and site layout requirements.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343400" y="1691640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356B2C"/>
          </a:solidFill>
          <a:ln/>
        </p:spPr>
      </p:sp>
      <p:sp>
        <p:nvSpPr>
          <p:cNvPr id="12" name="Shape 9"/>
          <p:cNvSpPr/>
          <p:nvPr/>
        </p:nvSpPr>
        <p:spPr>
          <a:xfrm>
            <a:off x="4572000" y="1892808"/>
            <a:ext cx="566928" cy="566928"/>
          </a:xfrm>
          <a:prstGeom prst="ellipse">
            <a:avLst/>
          </a:prstGeom>
          <a:solidFill>
            <a:srgbClr val="8DC63F"/>
          </a:solidFill>
          <a:ln/>
        </p:spPr>
      </p:sp>
      <p:sp>
        <p:nvSpPr>
          <p:cNvPr id="13" name="Text 10"/>
          <p:cNvSpPr/>
          <p:nvPr/>
        </p:nvSpPr>
        <p:spPr>
          <a:xfrm>
            <a:off x="4572000" y="189280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572000" y="260604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Detailed Engineering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4572000" y="3090672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EFF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P&amp;IDs, equipment layouts, and thermal mass balances.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8138160" y="1691640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356B2C"/>
          </a:solidFill>
          <a:ln/>
        </p:spPr>
      </p:sp>
      <p:sp>
        <p:nvSpPr>
          <p:cNvPr id="17" name="Shape 14"/>
          <p:cNvSpPr/>
          <p:nvPr/>
        </p:nvSpPr>
        <p:spPr>
          <a:xfrm>
            <a:off x="8366760" y="1892808"/>
            <a:ext cx="566928" cy="566928"/>
          </a:xfrm>
          <a:prstGeom prst="ellipse">
            <a:avLst/>
          </a:prstGeom>
          <a:solidFill>
            <a:srgbClr val="8DC63F"/>
          </a:solidFill>
          <a:ln/>
        </p:spPr>
      </p:sp>
      <p:sp>
        <p:nvSpPr>
          <p:cNvPr id="18" name="Text 15"/>
          <p:cNvSpPr/>
          <p:nvPr/>
        </p:nvSpPr>
        <p:spPr>
          <a:xfrm>
            <a:off x="8366760" y="189280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366760" y="260604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Procurement &amp; Fabrication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3090672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EFF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In-house manufacturing of reactors and process piping.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48640" y="4279392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356B2C"/>
          </a:solidFill>
          <a:ln/>
        </p:spPr>
      </p:sp>
      <p:sp>
        <p:nvSpPr>
          <p:cNvPr id="22" name="Shape 19"/>
          <p:cNvSpPr/>
          <p:nvPr/>
        </p:nvSpPr>
        <p:spPr>
          <a:xfrm>
            <a:off x="777240" y="4480560"/>
            <a:ext cx="566928" cy="566928"/>
          </a:xfrm>
          <a:prstGeom prst="ellipse">
            <a:avLst/>
          </a:prstGeom>
          <a:solidFill>
            <a:srgbClr val="8DC63F"/>
          </a:solidFill>
          <a:ln/>
        </p:spPr>
      </p:sp>
      <p:sp>
        <p:nvSpPr>
          <p:cNvPr id="23" name="Text 20"/>
          <p:cNvSpPr/>
          <p:nvPr/>
        </p:nvSpPr>
        <p:spPr>
          <a:xfrm>
            <a:off x="777240" y="448056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77240" y="5193792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Erection &amp; Installation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777240" y="5678424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EFF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 alignment and mechanical interconnection on-site.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4343400" y="4279392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356B2C"/>
          </a:solidFill>
          <a:ln/>
        </p:spPr>
      </p:sp>
      <p:sp>
        <p:nvSpPr>
          <p:cNvPr id="27" name="Shape 24"/>
          <p:cNvSpPr/>
          <p:nvPr/>
        </p:nvSpPr>
        <p:spPr>
          <a:xfrm>
            <a:off x="4572000" y="4480560"/>
            <a:ext cx="566928" cy="566928"/>
          </a:xfrm>
          <a:prstGeom prst="ellipse">
            <a:avLst/>
          </a:prstGeom>
          <a:solidFill>
            <a:srgbClr val="8DC63F"/>
          </a:solidFill>
          <a:ln/>
        </p:spPr>
      </p:sp>
      <p:sp>
        <p:nvSpPr>
          <p:cNvPr id="28" name="Text 25"/>
          <p:cNvSpPr/>
          <p:nvPr/>
        </p:nvSpPr>
        <p:spPr>
          <a:xfrm>
            <a:off x="4572000" y="448056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4572000" y="5193792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Commissioning &amp; Trials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4572000" y="5678424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EFF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 testing, calibration, and cold &amp; hot runs.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8138160" y="4279392"/>
            <a:ext cx="3611880" cy="2331720"/>
          </a:xfrm>
          <a:prstGeom prst="roundRect">
            <a:avLst>
              <a:gd name="adj" fmla="val 3137"/>
            </a:avLst>
          </a:prstGeom>
          <a:solidFill>
            <a:srgbClr val="356B2C"/>
          </a:solidFill>
          <a:ln/>
        </p:spPr>
      </p:sp>
      <p:sp>
        <p:nvSpPr>
          <p:cNvPr id="32" name="Shape 29"/>
          <p:cNvSpPr/>
          <p:nvPr/>
        </p:nvSpPr>
        <p:spPr>
          <a:xfrm>
            <a:off x="8366760" y="4480560"/>
            <a:ext cx="566928" cy="566928"/>
          </a:xfrm>
          <a:prstGeom prst="ellipse">
            <a:avLst/>
          </a:prstGeom>
          <a:solidFill>
            <a:srgbClr val="8DC63F"/>
          </a:solidFill>
          <a:ln/>
        </p:spPr>
      </p:sp>
      <p:sp>
        <p:nvSpPr>
          <p:cNvPr id="33" name="Text 30"/>
          <p:cNvSpPr/>
          <p:nvPr/>
        </p:nvSpPr>
        <p:spPr>
          <a:xfrm>
            <a:off x="8366760" y="448056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800" dirty="0"/>
          </a:p>
        </p:txBody>
      </p:sp>
      <p:sp>
        <p:nvSpPr>
          <p:cNvPr id="34" name="Text 31"/>
          <p:cNvSpPr/>
          <p:nvPr/>
        </p:nvSpPr>
        <p:spPr>
          <a:xfrm>
            <a:off x="8366760" y="5193792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Training &amp; Handover</a:t>
            </a:r>
            <a:endParaRPr lang="en-US" sz="1450" dirty="0"/>
          </a:p>
        </p:txBody>
      </p:sp>
      <p:sp>
        <p:nvSpPr>
          <p:cNvPr id="35" name="Text 32"/>
          <p:cNvSpPr/>
          <p:nvPr/>
        </p:nvSpPr>
        <p:spPr>
          <a:xfrm>
            <a:off x="8366760" y="5678424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EFF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manuals, safety drills, and full technical handover.</a:t>
            </a:r>
            <a:endParaRPr lang="en-US" sz="1100" dirty="0"/>
          </a:p>
        </p:txBody>
      </p:sp>
      <p:sp>
        <p:nvSpPr>
          <p:cNvPr id="36" name="Text 33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ED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37" name="Text 34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ED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292608"/>
            <a:ext cx="419403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Choose Grow Tech?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548640" y="123444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EFF7E7"/>
          </a:solidFill>
          <a:ln/>
        </p:spPr>
      </p:sp>
      <p:sp>
        <p:nvSpPr>
          <p:cNvPr id="5" name="Shape 2"/>
          <p:cNvSpPr/>
          <p:nvPr/>
        </p:nvSpPr>
        <p:spPr>
          <a:xfrm>
            <a:off x="749808" y="1435608"/>
            <a:ext cx="502920" cy="50292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6" name="Image 1" descr="icons/shie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450" y="1546250"/>
            <a:ext cx="281635" cy="28163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71600" y="1417320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 9001:2015 Quality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749808" y="2103120"/>
            <a:ext cx="32095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Certified quality management covering design, fabrication, commissioning &amp; documentation.</a:t>
            </a:r>
            <a:endParaRPr lang="en-US" sz="1080" dirty="0"/>
          </a:p>
        </p:txBody>
      </p:sp>
      <p:sp>
        <p:nvSpPr>
          <p:cNvPr id="9" name="Shape 5"/>
          <p:cNvSpPr/>
          <p:nvPr/>
        </p:nvSpPr>
        <p:spPr>
          <a:xfrm>
            <a:off x="4343400" y="123444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EFF7E7"/>
          </a:solidFill>
          <a:ln/>
        </p:spPr>
      </p:sp>
      <p:sp>
        <p:nvSpPr>
          <p:cNvPr id="10" name="Shape 6"/>
          <p:cNvSpPr/>
          <p:nvPr/>
        </p:nvSpPr>
        <p:spPr>
          <a:xfrm>
            <a:off x="4544568" y="1435608"/>
            <a:ext cx="502920" cy="502920"/>
          </a:xfrm>
          <a:prstGeom prst="ellipse">
            <a:avLst/>
          </a:prstGeom>
          <a:solidFill>
            <a:srgbClr val="6FA83E"/>
          </a:solidFill>
          <a:ln/>
        </p:spPr>
      </p:sp>
      <p:pic>
        <p:nvPicPr>
          <p:cNvPr id="11" name="Image 2" descr="icons/tool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5210" y="1546250"/>
            <a:ext cx="281635" cy="28163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166360" y="1417320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In-House Fabrication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4544568" y="2103120"/>
            <a:ext cx="32095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manufacturing at Pali, Faridabad ensures quality control and faster delivery.</a:t>
            </a:r>
            <a:endParaRPr lang="en-US" sz="1080" dirty="0"/>
          </a:p>
        </p:txBody>
      </p:sp>
      <p:sp>
        <p:nvSpPr>
          <p:cNvPr id="14" name="Shape 9"/>
          <p:cNvSpPr/>
          <p:nvPr/>
        </p:nvSpPr>
        <p:spPr>
          <a:xfrm>
            <a:off x="8138160" y="123444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EFF7E7"/>
          </a:solidFill>
          <a:ln/>
        </p:spPr>
      </p:sp>
      <p:sp>
        <p:nvSpPr>
          <p:cNvPr id="15" name="Shape 10"/>
          <p:cNvSpPr/>
          <p:nvPr/>
        </p:nvSpPr>
        <p:spPr>
          <a:xfrm>
            <a:off x="8339328" y="1435608"/>
            <a:ext cx="502920" cy="50292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16" name="Image 3" descr="icons/handshak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9970" y="1546250"/>
            <a:ext cx="281635" cy="28163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961120" y="1417320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Turnkey EPC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8339328" y="2103120"/>
            <a:ext cx="32095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contract, one team, one accountable partner from design through handover.</a:t>
            </a:r>
            <a:endParaRPr lang="en-US" sz="1080" dirty="0"/>
          </a:p>
        </p:txBody>
      </p:sp>
      <p:sp>
        <p:nvSpPr>
          <p:cNvPr id="19" name="Shape 13"/>
          <p:cNvSpPr/>
          <p:nvPr/>
        </p:nvSpPr>
        <p:spPr>
          <a:xfrm>
            <a:off x="548640" y="3218688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EFF7E7"/>
          </a:solidFill>
          <a:ln/>
        </p:spPr>
      </p:sp>
      <p:sp>
        <p:nvSpPr>
          <p:cNvPr id="20" name="Shape 14"/>
          <p:cNvSpPr/>
          <p:nvPr/>
        </p:nvSpPr>
        <p:spPr>
          <a:xfrm>
            <a:off x="749808" y="3419856"/>
            <a:ext cx="502920" cy="502920"/>
          </a:xfrm>
          <a:prstGeom prst="ellipse">
            <a:avLst/>
          </a:prstGeom>
          <a:solidFill>
            <a:srgbClr val="6FA83E"/>
          </a:solidFill>
          <a:ln/>
        </p:spPr>
      </p:sp>
      <p:pic>
        <p:nvPicPr>
          <p:cNvPr id="21" name="Image 4" descr="icons/awar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450" y="3530498"/>
            <a:ext cx="281635" cy="28163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371600" y="3401568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Domain Expertise</a:t>
            </a:r>
            <a:endParaRPr lang="en-US" sz="1350" dirty="0"/>
          </a:p>
        </p:txBody>
      </p:sp>
      <p:sp>
        <p:nvSpPr>
          <p:cNvPr id="23" name="Text 16"/>
          <p:cNvSpPr/>
          <p:nvPr/>
        </p:nvSpPr>
        <p:spPr>
          <a:xfrm>
            <a:off x="749808" y="4087368"/>
            <a:ext cx="32095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specialist knowledge in pyrolysis, gasification, and thermal treatment.</a:t>
            </a:r>
            <a:endParaRPr lang="en-US" sz="1080" dirty="0"/>
          </a:p>
        </p:txBody>
      </p:sp>
      <p:sp>
        <p:nvSpPr>
          <p:cNvPr id="24" name="Shape 17"/>
          <p:cNvSpPr/>
          <p:nvPr/>
        </p:nvSpPr>
        <p:spPr>
          <a:xfrm>
            <a:off x="4343400" y="3218688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EFF7E7"/>
          </a:solidFill>
          <a:ln/>
        </p:spPr>
      </p:sp>
      <p:sp>
        <p:nvSpPr>
          <p:cNvPr id="25" name="Shape 18"/>
          <p:cNvSpPr/>
          <p:nvPr/>
        </p:nvSpPr>
        <p:spPr>
          <a:xfrm>
            <a:off x="4544568" y="3419856"/>
            <a:ext cx="502920" cy="50292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26" name="Image 5" descr="icons/chec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5210" y="3530498"/>
            <a:ext cx="281635" cy="281635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5166360" y="3401568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After-Sales Support</a:t>
            </a:r>
            <a:endParaRPr lang="en-US" sz="1350" dirty="0"/>
          </a:p>
        </p:txBody>
      </p:sp>
      <p:sp>
        <p:nvSpPr>
          <p:cNvPr id="28" name="Text 20"/>
          <p:cNvSpPr/>
          <p:nvPr/>
        </p:nvSpPr>
        <p:spPr>
          <a:xfrm>
            <a:off x="4544568" y="4087368"/>
            <a:ext cx="32095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12-month warranty, spare parts, O&amp;M manuals, and on-site technical assistance.</a:t>
            </a:r>
            <a:endParaRPr lang="en-US" sz="1080" dirty="0"/>
          </a:p>
        </p:txBody>
      </p:sp>
      <p:sp>
        <p:nvSpPr>
          <p:cNvPr id="29" name="Shape 21"/>
          <p:cNvSpPr/>
          <p:nvPr/>
        </p:nvSpPr>
        <p:spPr>
          <a:xfrm>
            <a:off x="8138160" y="3218688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EFF7E7"/>
          </a:solidFill>
          <a:ln/>
        </p:spPr>
      </p:sp>
      <p:sp>
        <p:nvSpPr>
          <p:cNvPr id="30" name="Shape 22"/>
          <p:cNvSpPr/>
          <p:nvPr/>
        </p:nvSpPr>
        <p:spPr>
          <a:xfrm>
            <a:off x="8339328" y="3419856"/>
            <a:ext cx="502920" cy="502920"/>
          </a:xfrm>
          <a:prstGeom prst="ellipse">
            <a:avLst/>
          </a:prstGeom>
          <a:solidFill>
            <a:srgbClr val="6FA83E"/>
          </a:solidFill>
          <a:ln/>
        </p:spPr>
      </p:sp>
      <p:pic>
        <p:nvPicPr>
          <p:cNvPr id="31" name="Image 6" descr="icons/leaf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9970" y="3530498"/>
            <a:ext cx="281635" cy="281635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8961120" y="3401568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Sustainable Impact</a:t>
            </a:r>
            <a:endParaRPr lang="en-US" sz="1350" dirty="0"/>
          </a:p>
        </p:txBody>
      </p:sp>
      <p:sp>
        <p:nvSpPr>
          <p:cNvPr id="33" name="Text 24"/>
          <p:cNvSpPr/>
          <p:nvPr/>
        </p:nvSpPr>
        <p:spPr>
          <a:xfrm>
            <a:off x="8339328" y="4087368"/>
            <a:ext cx="32095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product line converts a waste stream into value, cutting carbon and landfill.</a:t>
            </a:r>
            <a:endParaRPr lang="en-US" sz="1080" dirty="0"/>
          </a:p>
        </p:txBody>
      </p:sp>
      <p:sp>
        <p:nvSpPr>
          <p:cNvPr id="34" name="Shape 25"/>
          <p:cNvSpPr/>
          <p:nvPr/>
        </p:nvSpPr>
        <p:spPr>
          <a:xfrm>
            <a:off x="548640" y="5349240"/>
            <a:ext cx="3611880" cy="960120"/>
          </a:xfrm>
          <a:prstGeom prst="roundRect">
            <a:avLst>
              <a:gd name="adj" fmla="val 5714"/>
            </a:avLst>
          </a:prstGeom>
          <a:solidFill>
            <a:srgbClr val="3E7A34"/>
          </a:solidFill>
          <a:ln/>
        </p:spPr>
      </p:sp>
      <p:sp>
        <p:nvSpPr>
          <p:cNvPr id="35" name="Text 26"/>
          <p:cNvSpPr/>
          <p:nvPr/>
        </p:nvSpPr>
        <p:spPr>
          <a:xfrm>
            <a:off x="731520" y="544068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Sequestration</a:t>
            </a:r>
            <a:endParaRPr lang="en-US" sz="1150" dirty="0"/>
          </a:p>
        </p:txBody>
      </p:sp>
      <p:sp>
        <p:nvSpPr>
          <p:cNvPr id="36" name="Text 27"/>
          <p:cNvSpPr/>
          <p:nvPr/>
        </p:nvSpPr>
        <p:spPr>
          <a:xfrm>
            <a:off x="731520" y="5715000"/>
            <a:ext cx="3246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Biochar locks atmospheric carbon into stable soil deposits for centuries.</a:t>
            </a:r>
            <a:endParaRPr lang="en-US" sz="980" dirty="0"/>
          </a:p>
        </p:txBody>
      </p:sp>
      <p:sp>
        <p:nvSpPr>
          <p:cNvPr id="37" name="Shape 28"/>
          <p:cNvSpPr/>
          <p:nvPr/>
        </p:nvSpPr>
        <p:spPr>
          <a:xfrm>
            <a:off x="4343400" y="5349240"/>
            <a:ext cx="3611880" cy="960120"/>
          </a:xfrm>
          <a:prstGeom prst="roundRect">
            <a:avLst>
              <a:gd name="adj" fmla="val 5714"/>
            </a:avLst>
          </a:prstGeom>
          <a:solidFill>
            <a:srgbClr val="3E7A34"/>
          </a:solidFill>
          <a:ln/>
        </p:spPr>
      </p:sp>
      <p:sp>
        <p:nvSpPr>
          <p:cNvPr id="38" name="Text 29"/>
          <p:cNvSpPr/>
          <p:nvPr/>
        </p:nvSpPr>
        <p:spPr>
          <a:xfrm>
            <a:off x="4526280" y="544068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Waste Valorisation</a:t>
            </a:r>
            <a:endParaRPr lang="en-US" sz="1150" dirty="0"/>
          </a:p>
        </p:txBody>
      </p:sp>
      <p:sp>
        <p:nvSpPr>
          <p:cNvPr id="39" name="Text 30"/>
          <p:cNvSpPr/>
          <p:nvPr/>
        </p:nvSpPr>
        <p:spPr>
          <a:xfrm>
            <a:off x="4526280" y="5715000"/>
            <a:ext cx="3246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Converting tyres, plastics &amp; biomass into marketable fuels and energy.</a:t>
            </a:r>
            <a:endParaRPr lang="en-US" sz="980" dirty="0"/>
          </a:p>
        </p:txBody>
      </p:sp>
      <p:sp>
        <p:nvSpPr>
          <p:cNvPr id="40" name="Shape 31"/>
          <p:cNvSpPr/>
          <p:nvPr/>
        </p:nvSpPr>
        <p:spPr>
          <a:xfrm>
            <a:off x="8138160" y="5349240"/>
            <a:ext cx="3611880" cy="960120"/>
          </a:xfrm>
          <a:prstGeom prst="roundRect">
            <a:avLst>
              <a:gd name="adj" fmla="val 5714"/>
            </a:avLst>
          </a:prstGeom>
          <a:solidFill>
            <a:srgbClr val="3E7A34"/>
          </a:solidFill>
          <a:ln/>
        </p:spPr>
      </p:sp>
      <p:sp>
        <p:nvSpPr>
          <p:cNvPr id="41" name="Text 32"/>
          <p:cNvSpPr/>
          <p:nvPr/>
        </p:nvSpPr>
        <p:spPr>
          <a:xfrm>
            <a:off x="8321040" y="5440680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 Economy</a:t>
            </a:r>
            <a:endParaRPr lang="en-US" sz="1150" dirty="0"/>
          </a:p>
        </p:txBody>
      </p:sp>
      <p:sp>
        <p:nvSpPr>
          <p:cNvPr id="42" name="Text 33"/>
          <p:cNvSpPr/>
          <p:nvPr/>
        </p:nvSpPr>
        <p:spPr>
          <a:xfrm>
            <a:off x="8321040" y="5715000"/>
            <a:ext cx="3246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Recovered syngas is recirculated as process heat across every plant.</a:t>
            </a:r>
            <a:endParaRPr lang="en-US" sz="980" dirty="0"/>
          </a:p>
        </p:txBody>
      </p:sp>
      <p:sp>
        <p:nvSpPr>
          <p:cNvPr id="43" name="Text 34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44" name="Text 35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-480000">
            <a:off x="-548640" y="5120640"/>
            <a:ext cx="13716000" cy="2743200"/>
          </a:xfrm>
          <a:prstGeom prst="rect">
            <a:avLst/>
          </a:prstGeom>
          <a:solidFill>
            <a:srgbClr val="EFF7E7"/>
          </a:solidFill>
          <a:ln/>
        </p:spPr>
      </p:sp>
      <p:pic>
        <p:nvPicPr>
          <p:cNvPr id="3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0781" y="365760"/>
            <a:ext cx="549219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6858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Build a Cleaner, Sustainable Tomorrow.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58368" y="1417320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i="1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out to our engineering team in Faridabad to schedule a feasibility assessment for your waste-processing requirements.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2377440"/>
            <a:ext cx="3429000" cy="1691640"/>
          </a:xfrm>
          <a:prstGeom prst="roundRect">
            <a:avLst>
              <a:gd name="adj" fmla="val 4324"/>
            </a:avLst>
          </a:prstGeom>
          <a:solidFill>
            <a:srgbClr val="EFF7E7"/>
          </a:solidFill>
          <a:ln/>
        </p:spPr>
      </p:sp>
      <p:sp>
        <p:nvSpPr>
          <p:cNvPr id="7" name="Shape 4"/>
          <p:cNvSpPr/>
          <p:nvPr/>
        </p:nvSpPr>
        <p:spPr>
          <a:xfrm>
            <a:off x="777240" y="2606040"/>
            <a:ext cx="502920" cy="50292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8" name="Image 1" descr="icons/ma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82" y="2716682"/>
            <a:ext cx="281635" cy="28163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17320" y="26060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Registered Office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777240" y="3273552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SCF-66, Phase 2, Sector 16A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Faridabad – 121006, Haryana, India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4206240" y="2377440"/>
            <a:ext cx="3429000" cy="1691640"/>
          </a:xfrm>
          <a:prstGeom prst="roundRect">
            <a:avLst>
              <a:gd name="adj" fmla="val 4324"/>
            </a:avLst>
          </a:prstGeom>
          <a:solidFill>
            <a:srgbClr val="EFF7E7"/>
          </a:solidFill>
          <a:ln/>
        </p:spPr>
      </p:sp>
      <p:sp>
        <p:nvSpPr>
          <p:cNvPr id="12" name="Shape 8"/>
          <p:cNvSpPr/>
          <p:nvPr/>
        </p:nvSpPr>
        <p:spPr>
          <a:xfrm>
            <a:off x="4434840" y="2606040"/>
            <a:ext cx="502920" cy="50292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13" name="Image 2" descr="icons/industr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5482" y="2716682"/>
            <a:ext cx="281635" cy="28163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074920" y="26060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Manufacturing Unit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4434840" y="3273552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No. 3, Gali No. 1, Dabua Pali Road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Pali, Faridabad, Haryana, India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7863840" y="2377440"/>
            <a:ext cx="3429000" cy="1691640"/>
          </a:xfrm>
          <a:prstGeom prst="roundRect">
            <a:avLst>
              <a:gd name="adj" fmla="val 4324"/>
            </a:avLst>
          </a:prstGeom>
          <a:solidFill>
            <a:srgbClr val="EFF7E7"/>
          </a:solidFill>
          <a:ln/>
        </p:spPr>
      </p:sp>
      <p:sp>
        <p:nvSpPr>
          <p:cNvPr id="17" name="Shape 12"/>
          <p:cNvSpPr/>
          <p:nvPr/>
        </p:nvSpPr>
        <p:spPr>
          <a:xfrm>
            <a:off x="8092440" y="2606040"/>
            <a:ext cx="502920" cy="50292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18" name="Image 3" descr="icons/phon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3082" y="2716682"/>
            <a:ext cx="281635" cy="28163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732520" y="26060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 in Touch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8092440" y="3273552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+91 89538 45249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info@growtech.com</a:t>
            </a:r>
            <a:endParaRPr lang="en-US" sz="1100" dirty="0"/>
          </a:p>
        </p:txBody>
      </p:sp>
      <p:sp>
        <p:nvSpPr>
          <p:cNvPr id="21" name="Text 15"/>
          <p:cNvSpPr/>
          <p:nvPr/>
        </p:nvSpPr>
        <p:spPr>
          <a:xfrm>
            <a:off x="658368" y="6263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 Certified  •  Faridabad, Haryana, India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292608"/>
            <a:ext cx="419403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We Are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48640" y="1143000"/>
            <a:ext cx="6035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is a Faridabad-based engineering company with deep expertise in the design, manufacture, and commissioning of industrial process plants, waste-to-energy systems, and thermal conversion solutions. We serve clients across India seeking to extract value from waste streams.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48640" y="2606040"/>
            <a:ext cx="6035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strength lies in combining rigorous process engineering with in-house fabrication — giving clients a single, accountable partner from concept through commissioning, backed by our ISO 9001:2015 quality management system.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48640" y="3977640"/>
            <a:ext cx="2880360" cy="1417320"/>
          </a:xfrm>
          <a:prstGeom prst="roundRect">
            <a:avLst>
              <a:gd name="adj" fmla="val 3871"/>
            </a:avLst>
          </a:prstGeom>
          <a:solidFill>
            <a:srgbClr val="EFF7E7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40965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REGISTERED OFFICE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731520" y="4370832"/>
            <a:ext cx="2606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SCF-66, Phase 2, Sector 16A</a:t>
            </a:r>
            <a:endParaRPr lang="en-US" sz="10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Faridabad – 121006, Haryana, India</a:t>
            </a:r>
            <a:endParaRPr lang="en-US" sz="10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+91 89538 45249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703320" y="3977640"/>
            <a:ext cx="2880360" cy="1417320"/>
          </a:xfrm>
          <a:prstGeom prst="roundRect">
            <a:avLst>
              <a:gd name="adj" fmla="val 3871"/>
            </a:avLst>
          </a:prstGeom>
          <a:solidFill>
            <a:srgbClr val="EFF7E7"/>
          </a:solidFill>
          <a:ln/>
        </p:spPr>
      </p:sp>
      <p:sp>
        <p:nvSpPr>
          <p:cNvPr id="10" name="Text 7"/>
          <p:cNvSpPr/>
          <p:nvPr/>
        </p:nvSpPr>
        <p:spPr>
          <a:xfrm>
            <a:off x="3886200" y="40965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 UNIT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3886200" y="4370832"/>
            <a:ext cx="2606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No. 3, Gali No. 1</a:t>
            </a:r>
            <a:endParaRPr lang="en-US" sz="10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Dabua Pali Road, Pali</a:t>
            </a:r>
            <a:endParaRPr lang="en-US" sz="10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Faridabad, Haryana, India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548640" y="56235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info@growtech.com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949440" y="1143000"/>
            <a:ext cx="4663440" cy="1078992"/>
          </a:xfrm>
          <a:prstGeom prst="roundRect">
            <a:avLst>
              <a:gd name="adj" fmla="val 5932"/>
            </a:avLst>
          </a:prstGeom>
          <a:solidFill>
            <a:srgbClr val="3E7A34"/>
          </a:solidFill>
          <a:ln/>
        </p:spPr>
      </p:sp>
      <p:sp>
        <p:nvSpPr>
          <p:cNvPr id="14" name="Text 11"/>
          <p:cNvSpPr/>
          <p:nvPr/>
        </p:nvSpPr>
        <p:spPr>
          <a:xfrm>
            <a:off x="7178040" y="1252728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8DC6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Multiple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7178040" y="1764792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Lines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949440" y="2404872"/>
            <a:ext cx="4663440" cy="1078992"/>
          </a:xfrm>
          <a:prstGeom prst="roundRect">
            <a:avLst>
              <a:gd name="adj" fmla="val 5932"/>
            </a:avLst>
          </a:prstGeom>
          <a:solidFill>
            <a:srgbClr val="3E7A34"/>
          </a:solidFill>
          <a:ln/>
        </p:spPr>
      </p:sp>
      <p:sp>
        <p:nvSpPr>
          <p:cNvPr id="17" name="Text 14"/>
          <p:cNvSpPr/>
          <p:nvPr/>
        </p:nvSpPr>
        <p:spPr>
          <a:xfrm>
            <a:off x="7178040" y="2514600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8DC6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Turnkey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7178040" y="3026664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 Delivery Model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949440" y="3666744"/>
            <a:ext cx="4663440" cy="1078992"/>
          </a:xfrm>
          <a:prstGeom prst="roundRect">
            <a:avLst>
              <a:gd name="adj" fmla="val 5932"/>
            </a:avLst>
          </a:prstGeom>
          <a:solidFill>
            <a:srgbClr val="3E7A34"/>
          </a:solidFill>
          <a:ln/>
        </p:spPr>
      </p:sp>
      <p:sp>
        <p:nvSpPr>
          <p:cNvPr id="20" name="Text 17"/>
          <p:cNvSpPr/>
          <p:nvPr/>
        </p:nvSpPr>
        <p:spPr>
          <a:xfrm>
            <a:off x="7178040" y="3776472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8DC6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</a:t>
            </a:r>
            <a:endParaRPr lang="en-US" sz="2600" dirty="0"/>
          </a:p>
        </p:txBody>
      </p:sp>
      <p:sp>
        <p:nvSpPr>
          <p:cNvPr id="21" name="Text 18"/>
          <p:cNvSpPr/>
          <p:nvPr/>
        </p:nvSpPr>
        <p:spPr>
          <a:xfrm>
            <a:off x="7178040" y="4288536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9001:2015 Certified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6949440" y="4928616"/>
            <a:ext cx="4663440" cy="1078992"/>
          </a:xfrm>
          <a:prstGeom prst="roundRect">
            <a:avLst>
              <a:gd name="adj" fmla="val 5932"/>
            </a:avLst>
          </a:prstGeom>
          <a:solidFill>
            <a:srgbClr val="3E7A34"/>
          </a:solidFill>
          <a:ln/>
        </p:spPr>
      </p:sp>
      <p:sp>
        <p:nvSpPr>
          <p:cNvPr id="23" name="Text 20"/>
          <p:cNvSpPr/>
          <p:nvPr/>
        </p:nvSpPr>
        <p:spPr>
          <a:xfrm>
            <a:off x="7178040" y="5038344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8DC6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In-House</a:t>
            </a:r>
            <a:endParaRPr lang="en-US" sz="2600" dirty="0"/>
          </a:p>
        </p:txBody>
      </p:sp>
      <p:sp>
        <p:nvSpPr>
          <p:cNvPr id="24" name="Text 21"/>
          <p:cNvSpPr/>
          <p:nvPr/>
        </p:nvSpPr>
        <p:spPr>
          <a:xfrm>
            <a:off x="7178040" y="5550408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Fabrication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292608"/>
            <a:ext cx="419403" cy="3840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Our Product Lines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48640" y="9144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specialised thermal-conversion platforms, plus fully bespoke process engineering.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48640" y="1463040"/>
            <a:ext cx="3611880" cy="2148840"/>
          </a:xfrm>
          <a:prstGeom prst="roundRect">
            <a:avLst>
              <a:gd name="adj" fmla="val 3404"/>
            </a:avLst>
          </a:prstGeom>
          <a:solidFill>
            <a:srgbClr val="EFF7E7"/>
          </a:solidFill>
          <a:ln/>
          <a:effectLst>
            <a:outerShdw blurRad="76200" dist="25400" dir="5400000" algn="bl" rotWithShape="0">
              <a:srgbClr val="9BC98A">
                <a:alpha val="2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777240" y="1691640"/>
            <a:ext cx="548640" cy="54864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7" name="Image 1" descr="icons/recyc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941" y="1812341"/>
            <a:ext cx="307238" cy="30723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77240" y="2377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Tyre Pyrolysis Plants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777240" y="2816352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Recovers pyrolysis oil, carbon black, steel wire &amp; syngas from end-of-life tyres.</a:t>
            </a:r>
            <a:endParaRPr lang="en-US" sz="1080" dirty="0"/>
          </a:p>
        </p:txBody>
      </p:sp>
      <p:sp>
        <p:nvSpPr>
          <p:cNvPr id="10" name="Shape 6"/>
          <p:cNvSpPr/>
          <p:nvPr/>
        </p:nvSpPr>
        <p:spPr>
          <a:xfrm>
            <a:off x="4343400" y="1463040"/>
            <a:ext cx="3611880" cy="2148840"/>
          </a:xfrm>
          <a:prstGeom prst="roundRect">
            <a:avLst>
              <a:gd name="adj" fmla="val 3404"/>
            </a:avLst>
          </a:prstGeom>
          <a:solidFill>
            <a:srgbClr val="EFF7E7"/>
          </a:solidFill>
          <a:ln/>
          <a:effectLst>
            <a:outerShdw blurRad="76200" dist="25400" dir="5400000" algn="bl" rotWithShape="0">
              <a:srgbClr val="9BC98A">
                <a:alpha val="2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572000" y="1691640"/>
            <a:ext cx="548640" cy="548640"/>
          </a:xfrm>
          <a:prstGeom prst="ellipse">
            <a:avLst/>
          </a:prstGeom>
          <a:solidFill>
            <a:srgbClr val="6FA83E"/>
          </a:solidFill>
          <a:ln/>
        </p:spPr>
      </p:sp>
      <p:pic>
        <p:nvPicPr>
          <p:cNvPr id="12" name="Image 2" descr="icons/oi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701" y="1812341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72000" y="2377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Plastic Pyrolysis Plants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4572000" y="2816352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Converts HDPE, LDPE, PP &amp; PS waste into diesel-range pyrolysis oil.</a:t>
            </a:r>
            <a:endParaRPr lang="en-US" sz="1080" dirty="0"/>
          </a:p>
        </p:txBody>
      </p:sp>
      <p:sp>
        <p:nvSpPr>
          <p:cNvPr id="15" name="Shape 10"/>
          <p:cNvSpPr/>
          <p:nvPr/>
        </p:nvSpPr>
        <p:spPr>
          <a:xfrm>
            <a:off x="8138160" y="1463040"/>
            <a:ext cx="3611880" cy="2148840"/>
          </a:xfrm>
          <a:prstGeom prst="roundRect">
            <a:avLst>
              <a:gd name="adj" fmla="val 3404"/>
            </a:avLst>
          </a:prstGeom>
          <a:solidFill>
            <a:srgbClr val="EFF7E7"/>
          </a:solidFill>
          <a:ln/>
          <a:effectLst>
            <a:outerShdw blurRad="76200" dist="25400" dir="5400000" algn="bl" rotWithShape="0">
              <a:srgbClr val="9BC98A">
                <a:alpha val="2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8366760" y="1691640"/>
            <a:ext cx="548640" cy="54864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17" name="Image 3" descr="icons/lea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7461" y="1812341"/>
            <a:ext cx="307238" cy="30723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366760" y="2377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Biochar &amp; Biomass Plants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8366760" y="2816352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Turns agri-residue and wood waste into biochar, syngas &amp; bio-vinegar.</a:t>
            </a:r>
            <a:endParaRPr lang="en-US" sz="1080" dirty="0"/>
          </a:p>
        </p:txBody>
      </p:sp>
      <p:sp>
        <p:nvSpPr>
          <p:cNvPr id="20" name="Shape 14"/>
          <p:cNvSpPr/>
          <p:nvPr/>
        </p:nvSpPr>
        <p:spPr>
          <a:xfrm>
            <a:off x="548640" y="3840480"/>
            <a:ext cx="3611880" cy="2148840"/>
          </a:xfrm>
          <a:prstGeom prst="roundRect">
            <a:avLst>
              <a:gd name="adj" fmla="val 3404"/>
            </a:avLst>
          </a:prstGeom>
          <a:solidFill>
            <a:srgbClr val="EFF7E7"/>
          </a:solidFill>
          <a:ln/>
          <a:effectLst>
            <a:outerShdw blurRad="76200" dist="25400" dir="5400000" algn="bl" rotWithShape="0">
              <a:srgbClr val="9BC98A">
                <a:alpha val="2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777240" y="4069080"/>
            <a:ext cx="548640" cy="548640"/>
          </a:xfrm>
          <a:prstGeom prst="ellipse">
            <a:avLst/>
          </a:prstGeom>
          <a:solidFill>
            <a:srgbClr val="6FA83E"/>
          </a:solidFill>
          <a:ln/>
        </p:spPr>
      </p:sp>
      <p:pic>
        <p:nvPicPr>
          <p:cNvPr id="22" name="Image 4" descr="icons/bol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941" y="4189781"/>
            <a:ext cx="307238" cy="30723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77240" y="475488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Waste-to-Energy Systems</a:t>
            </a:r>
            <a:endParaRPr lang="en-US" sz="1500" dirty="0"/>
          </a:p>
        </p:txBody>
      </p:sp>
      <p:sp>
        <p:nvSpPr>
          <p:cNvPr id="24" name="Text 17"/>
          <p:cNvSpPr/>
          <p:nvPr/>
        </p:nvSpPr>
        <p:spPr>
          <a:xfrm>
            <a:off x="777240" y="5193792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Converts MSW, refuse &amp; biomass into steam, heat, or electricity.</a:t>
            </a:r>
            <a:endParaRPr lang="en-US" sz="1080" dirty="0"/>
          </a:p>
        </p:txBody>
      </p:sp>
      <p:sp>
        <p:nvSpPr>
          <p:cNvPr id="25" name="Shape 18"/>
          <p:cNvSpPr/>
          <p:nvPr/>
        </p:nvSpPr>
        <p:spPr>
          <a:xfrm>
            <a:off x="4343400" y="3840480"/>
            <a:ext cx="3611880" cy="2148840"/>
          </a:xfrm>
          <a:prstGeom prst="roundRect">
            <a:avLst>
              <a:gd name="adj" fmla="val 3404"/>
            </a:avLst>
          </a:prstGeom>
          <a:solidFill>
            <a:srgbClr val="EFF7E7"/>
          </a:solidFill>
          <a:ln/>
          <a:effectLst>
            <a:outerShdw blurRad="76200" dist="25400" dir="5400000" algn="bl" rotWithShape="0">
              <a:srgbClr val="9BC98A">
                <a:alpha val="25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4572000" y="4069080"/>
            <a:ext cx="548640" cy="54864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27" name="Image 5" descr="icons/su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2701" y="4189781"/>
            <a:ext cx="307238" cy="307238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4572000" y="475488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Solar Panel Recycling</a:t>
            </a:r>
            <a:endParaRPr lang="en-US" sz="1500" dirty="0"/>
          </a:p>
        </p:txBody>
      </p:sp>
      <p:sp>
        <p:nvSpPr>
          <p:cNvPr id="29" name="Text 21"/>
          <p:cNvSpPr/>
          <p:nvPr/>
        </p:nvSpPr>
        <p:spPr>
          <a:xfrm>
            <a:off x="4572000" y="5193792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Recovers silicon, metals &amp; glass from end-of-life photovoltaic modules.</a:t>
            </a:r>
            <a:endParaRPr lang="en-US" sz="1080" dirty="0"/>
          </a:p>
        </p:txBody>
      </p:sp>
      <p:sp>
        <p:nvSpPr>
          <p:cNvPr id="30" name="Shape 22"/>
          <p:cNvSpPr/>
          <p:nvPr/>
        </p:nvSpPr>
        <p:spPr>
          <a:xfrm>
            <a:off x="8138160" y="3840480"/>
            <a:ext cx="3611880" cy="2148840"/>
          </a:xfrm>
          <a:prstGeom prst="roundRect">
            <a:avLst>
              <a:gd name="adj" fmla="val 3404"/>
            </a:avLst>
          </a:prstGeom>
          <a:solidFill>
            <a:srgbClr val="EFF7E7"/>
          </a:solidFill>
          <a:ln/>
          <a:effectLst>
            <a:outerShdw blurRad="76200" dist="25400" dir="5400000" algn="bl" rotWithShape="0">
              <a:srgbClr val="9BC98A">
                <a:alpha val="25000"/>
              </a:srgbClr>
            </a:outerShdw>
          </a:effectLst>
        </p:spPr>
      </p:sp>
      <p:sp>
        <p:nvSpPr>
          <p:cNvPr id="31" name="Shape 23"/>
          <p:cNvSpPr/>
          <p:nvPr/>
        </p:nvSpPr>
        <p:spPr>
          <a:xfrm>
            <a:off x="8366760" y="4069080"/>
            <a:ext cx="548640" cy="548640"/>
          </a:xfrm>
          <a:prstGeom prst="ellipse">
            <a:avLst/>
          </a:prstGeom>
          <a:solidFill>
            <a:srgbClr val="6FA83E"/>
          </a:solidFill>
          <a:ln/>
        </p:spPr>
      </p:sp>
      <p:pic>
        <p:nvPicPr>
          <p:cNvPr id="32" name="Image 6" descr="icons/tras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7461" y="4189781"/>
            <a:ext cx="307238" cy="307238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8366760" y="475488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Solid Waste Management</a:t>
            </a:r>
            <a:endParaRPr lang="en-US" sz="1500" dirty="0"/>
          </a:p>
        </p:txBody>
      </p:sp>
      <p:sp>
        <p:nvSpPr>
          <p:cNvPr id="34" name="Text 25"/>
          <p:cNvSpPr/>
          <p:nvPr/>
        </p:nvSpPr>
        <p:spPr>
          <a:xfrm>
            <a:off x="8366760" y="5193792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sorting, RDF production &amp; material recovery systems.</a:t>
            </a:r>
            <a:endParaRPr lang="en-US" sz="1080" dirty="0"/>
          </a:p>
        </p:txBody>
      </p:sp>
      <p:sp>
        <p:nvSpPr>
          <p:cNvPr id="35" name="Text 26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36" name="Text 27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292608"/>
            <a:ext cx="419403" cy="3840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4" name="Image 1" descr="icons/recyc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33" y="628193"/>
            <a:ext cx="435254" cy="43525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8760" y="438912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Tyre Pyrolysis Plants</a:t>
            </a:r>
            <a:endParaRPr lang="en-US" sz="2700" dirty="0"/>
          </a:p>
        </p:txBody>
      </p:sp>
      <p:sp>
        <p:nvSpPr>
          <p:cNvPr id="6" name="Text 2"/>
          <p:cNvSpPr/>
          <p:nvPr/>
        </p:nvSpPr>
        <p:spPr>
          <a:xfrm>
            <a:off x="1508760" y="896112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scrap tyres into predictable profit centers</a:t>
            </a:r>
            <a:endParaRPr lang="en-US" sz="1300" dirty="0"/>
          </a:p>
        </p:txBody>
      </p:sp>
      <p:sp>
        <p:nvSpPr>
          <p:cNvPr id="7" name="Shape 3"/>
          <p:cNvSpPr/>
          <p:nvPr/>
        </p:nvSpPr>
        <p:spPr>
          <a:xfrm>
            <a:off x="54864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EFF7E7"/>
          </a:solidFill>
          <a:ln/>
        </p:spPr>
      </p:sp>
      <p:sp>
        <p:nvSpPr>
          <p:cNvPr id="8" name="Shape 4"/>
          <p:cNvSpPr/>
          <p:nvPr/>
        </p:nvSpPr>
        <p:spPr>
          <a:xfrm>
            <a:off x="608076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3E7A34"/>
          </a:solidFill>
          <a:ln/>
        </p:spPr>
      </p:sp>
      <p:sp>
        <p:nvSpPr>
          <p:cNvPr id="9" name="Text 5"/>
          <p:cNvSpPr/>
          <p:nvPr/>
        </p:nvSpPr>
        <p:spPr>
          <a:xfrm>
            <a:off x="86868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6868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Thermal Cracking: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End-of-life tyres are thermally cracked in a completely oxygen-free environment.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86868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&amp; Continuous: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Tailored configurations engineered for high-throughput, safe, site-specific operation.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86868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Engineering: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 P&amp;IDs, equipment layouts, structural steel and custom piping.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868680" y="4928616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Syngas Utilization: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Recovered combustible syngas is recirculated as process heat, minimizing external inputs.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640080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RECOVERABLE OUTPUTS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640080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Pyrolysis Oil: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high-demand, high-calorific industrial liquid fuel source.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40080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Black: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Extracted fine carbon powders used across manufacturing and chemical sectors.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640080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Steel Wire: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Cleanly separated and ready for direct scrap recycling markets.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548640" y="5916168"/>
            <a:ext cx="3081528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548640" y="5916168"/>
            <a:ext cx="30815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Pyrolysis Oil Recovery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3776472" y="5916168"/>
            <a:ext cx="1847088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3776472" y="5916168"/>
            <a:ext cx="184708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Black</a:t>
            </a:r>
            <a:endParaRPr lang="en-US" sz="950" dirty="0"/>
          </a:p>
        </p:txBody>
      </p:sp>
      <p:sp>
        <p:nvSpPr>
          <p:cNvPr id="22" name="Shape 18"/>
          <p:cNvSpPr/>
          <p:nvPr/>
        </p:nvSpPr>
        <p:spPr>
          <a:xfrm>
            <a:off x="5769864" y="5916168"/>
            <a:ext cx="2958084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5769864" y="5916168"/>
            <a:ext cx="29580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Steel Wire Extraction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8874252" y="5916168"/>
            <a:ext cx="2587752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8874252" y="5916168"/>
            <a:ext cx="25877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Syngas Utilization</a:t>
            </a:r>
            <a:endParaRPr lang="en-US" sz="950" dirty="0"/>
          </a:p>
        </p:txBody>
      </p:sp>
      <p:sp>
        <p:nvSpPr>
          <p:cNvPr id="26" name="Text 22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27" name="Text 23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292608"/>
            <a:ext cx="419403" cy="3840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6FA83E"/>
          </a:solidFill>
          <a:ln/>
        </p:spPr>
      </p:sp>
      <p:pic>
        <p:nvPicPr>
          <p:cNvPr id="4" name="Image 1" descr="icons/oi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33" y="628193"/>
            <a:ext cx="435254" cy="43525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8760" y="438912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Plastic Pyrolysis Plants</a:t>
            </a:r>
            <a:endParaRPr lang="en-US" sz="2700" dirty="0"/>
          </a:p>
        </p:txBody>
      </p:sp>
      <p:sp>
        <p:nvSpPr>
          <p:cNvPr id="6" name="Text 2"/>
          <p:cNvSpPr/>
          <p:nvPr/>
        </p:nvSpPr>
        <p:spPr>
          <a:xfrm>
            <a:off x="1508760" y="896112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plastic waste into high-value fuel</a:t>
            </a:r>
            <a:endParaRPr lang="en-US" sz="1300" dirty="0"/>
          </a:p>
        </p:txBody>
      </p:sp>
      <p:sp>
        <p:nvSpPr>
          <p:cNvPr id="7" name="Shape 3"/>
          <p:cNvSpPr/>
          <p:nvPr/>
        </p:nvSpPr>
        <p:spPr>
          <a:xfrm>
            <a:off x="54864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EFF7E7"/>
          </a:solidFill>
          <a:ln/>
        </p:spPr>
      </p:sp>
      <p:sp>
        <p:nvSpPr>
          <p:cNvPr id="8" name="Shape 4"/>
          <p:cNvSpPr/>
          <p:nvPr/>
        </p:nvSpPr>
        <p:spPr>
          <a:xfrm>
            <a:off x="608076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3E7A34"/>
          </a:solidFill>
          <a:ln/>
        </p:spPr>
      </p:sp>
      <p:sp>
        <p:nvSpPr>
          <p:cNvPr id="9" name="Text 5"/>
          <p:cNvSpPr/>
          <p:nvPr/>
        </p:nvSpPr>
        <p:spPr>
          <a:xfrm>
            <a:off x="86868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COMPATIBLE FEEDSTOCK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6868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HDPE / LDPE: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 and low-density polyethylene waste streams.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86868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 &amp; PS: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Polypropylene and polystyrene process off-cuts and rejects.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86868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 Waste Feed: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Segregated and mixed plastic streams handled by one system.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868680" y="4928616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Closed-Loop Emissions: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environmental controls ensure clean, safe operation.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640080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OUTPUTS &amp; VALUE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640080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Diesel-range Oil: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High-quality pyrolysis oil converted from mixed plastic waste.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40080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 Energy: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Recovered syngas is recirculated as process heat, cutting utility costs.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640080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Waste Valorisation: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profitable alternative to landfilling for municipalities and industry.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548640" y="5916168"/>
            <a:ext cx="2217420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548640" y="5916168"/>
            <a:ext cx="22174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Plastic-to-Fuel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2912364" y="5916168"/>
            <a:ext cx="2340864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2912364" y="5916168"/>
            <a:ext cx="23408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HDPE / LDPE / PP</a:t>
            </a:r>
            <a:endParaRPr lang="en-US" sz="950" dirty="0"/>
          </a:p>
        </p:txBody>
      </p:sp>
      <p:sp>
        <p:nvSpPr>
          <p:cNvPr id="22" name="Shape 18"/>
          <p:cNvSpPr/>
          <p:nvPr/>
        </p:nvSpPr>
        <p:spPr>
          <a:xfrm>
            <a:off x="5399532" y="5916168"/>
            <a:ext cx="2340864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5399532" y="5916168"/>
            <a:ext cx="23408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 Waste Feed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7886700" y="5916168"/>
            <a:ext cx="2340864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7886700" y="5916168"/>
            <a:ext cx="23408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Diesel-range Oil</a:t>
            </a:r>
            <a:endParaRPr lang="en-US" sz="950" dirty="0"/>
          </a:p>
        </p:txBody>
      </p:sp>
      <p:sp>
        <p:nvSpPr>
          <p:cNvPr id="26" name="Text 22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27" name="Text 23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292608"/>
            <a:ext cx="419403" cy="3840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4" name="Image 1" descr="icons/lea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33" y="628193"/>
            <a:ext cx="435254" cy="43525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8760" y="438912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Biochar &amp; Biomass Plants</a:t>
            </a:r>
            <a:endParaRPr lang="en-US" sz="2700" dirty="0"/>
          </a:p>
        </p:txBody>
      </p:sp>
      <p:sp>
        <p:nvSpPr>
          <p:cNvPr id="6" name="Text 2"/>
          <p:cNvSpPr/>
          <p:nvPr/>
        </p:nvSpPr>
        <p:spPr>
          <a:xfrm>
            <a:off x="1508760" y="896112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biomass waste into high-value carbon and energy solutions</a:t>
            </a:r>
            <a:endParaRPr lang="en-US" sz="1300" dirty="0"/>
          </a:p>
        </p:txBody>
      </p:sp>
      <p:sp>
        <p:nvSpPr>
          <p:cNvPr id="7" name="Shape 3"/>
          <p:cNvSpPr/>
          <p:nvPr/>
        </p:nvSpPr>
        <p:spPr>
          <a:xfrm>
            <a:off x="54864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EFF7E7"/>
          </a:solidFill>
          <a:ln/>
        </p:spPr>
      </p:sp>
      <p:sp>
        <p:nvSpPr>
          <p:cNvPr id="8" name="Shape 4"/>
          <p:cNvSpPr/>
          <p:nvPr/>
        </p:nvSpPr>
        <p:spPr>
          <a:xfrm>
            <a:off x="608076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3E7A34"/>
          </a:solidFill>
          <a:ln/>
        </p:spPr>
      </p:sp>
      <p:sp>
        <p:nvSpPr>
          <p:cNvPr id="9" name="Text 5"/>
          <p:cNvSpPr/>
          <p:nvPr/>
        </p:nvSpPr>
        <p:spPr>
          <a:xfrm>
            <a:off x="86868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ELIGIBLE FEEDSTOCKS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6868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Agricultural Residues: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Crop straws, husks, stalks, and regional farming by-products.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86868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Wood Waste: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Sawdust, wood chips, bark, and forestry processing off-cuts.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86868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Biomass Feedstocks: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Diverted organic solid streams and clean industrial wood waste.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640080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HIGH-VALUE OUTPUTS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640080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Biochar: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Stable, carbon-rich soil amendment for regenerative agriculture.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640080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Syngas: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combustible gas recirculated to minimize external utility costs.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40080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Bio-Vinegar: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 co-product extracted for organic farming and pest management.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548640" y="5916168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548640" y="5916168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Agricultural Residue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3529584" y="5916168"/>
            <a:ext cx="2587752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3529584" y="5916168"/>
            <a:ext cx="25877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Biochar Production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6263640" y="5916168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263640" y="5916168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Sequestration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9244584" y="5916168"/>
            <a:ext cx="1723644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9244584" y="5916168"/>
            <a:ext cx="17236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Bio-vinegar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26" name="Text 22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292608"/>
            <a:ext cx="419403" cy="3840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6FA83E"/>
          </a:solidFill>
          <a:ln/>
        </p:spPr>
      </p:sp>
      <p:pic>
        <p:nvPicPr>
          <p:cNvPr id="4" name="Image 1" descr="icons/bol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33" y="628193"/>
            <a:ext cx="435254" cy="43525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8760" y="438912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Waste-to-Energy Systems</a:t>
            </a:r>
            <a:endParaRPr lang="en-US" sz="2700" dirty="0"/>
          </a:p>
        </p:txBody>
      </p:sp>
      <p:sp>
        <p:nvSpPr>
          <p:cNvPr id="6" name="Text 2"/>
          <p:cNvSpPr/>
          <p:nvPr/>
        </p:nvSpPr>
        <p:spPr>
          <a:xfrm>
            <a:off x="1508760" y="896112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municipal, industrial &amp; solid waste into power, steam and heat</a:t>
            </a:r>
            <a:endParaRPr lang="en-US" sz="1300" dirty="0"/>
          </a:p>
        </p:txBody>
      </p:sp>
      <p:sp>
        <p:nvSpPr>
          <p:cNvPr id="7" name="Shape 3"/>
          <p:cNvSpPr/>
          <p:nvPr/>
        </p:nvSpPr>
        <p:spPr>
          <a:xfrm>
            <a:off x="54864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EFF7E7"/>
          </a:solidFill>
          <a:ln/>
        </p:spPr>
      </p:sp>
      <p:sp>
        <p:nvSpPr>
          <p:cNvPr id="8" name="Shape 4"/>
          <p:cNvSpPr/>
          <p:nvPr/>
        </p:nvSpPr>
        <p:spPr>
          <a:xfrm>
            <a:off x="608076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3E7A34"/>
          </a:solidFill>
          <a:ln/>
        </p:spPr>
      </p:sp>
      <p:sp>
        <p:nvSpPr>
          <p:cNvPr id="9" name="Text 5"/>
          <p:cNvSpPr/>
          <p:nvPr/>
        </p:nvSpPr>
        <p:spPr>
          <a:xfrm>
            <a:off x="86868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ELIGIBLE WASTE STREAMS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6868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Municipal Solid Waste: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household waste, organic components, and non-recyclable fractions.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86868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Refuse: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 manufacturing by-products, packaging, and structural scrap wood.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86868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Biomass Feedstocks: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Low-density crop straws, processing off-cuts, and agricultural husks.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640080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ENERGY RECOVERY OUTPUTS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640080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Process Steam: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High-pressure steam supplied to manufacturing boilers or heating lines.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640080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Thermal Heat &amp; Hot Water: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Fluidized hot-air loops recirculated into active thermal drying.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40080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Co-generated Electricity: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Grid-injectable or plant-powering electricity via turbine integration.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548640" y="5916168"/>
            <a:ext cx="2464308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548640" y="5916168"/>
            <a:ext cx="24643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Thermal Treatment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3159252" y="5916168"/>
            <a:ext cx="2340864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3159252" y="5916168"/>
            <a:ext cx="23408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Steam Generation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5646420" y="5916168"/>
            <a:ext cx="2958084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646420" y="5916168"/>
            <a:ext cx="29580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Municipal Solid Waste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8750808" y="5916168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8750808" y="5916168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Co-generation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26" name="Text 22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292608"/>
            <a:ext cx="419403" cy="3840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3E7A34"/>
          </a:solidFill>
          <a:ln/>
        </p:spPr>
      </p:sp>
      <p:pic>
        <p:nvPicPr>
          <p:cNvPr id="4" name="Image 1" descr="icons/su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33" y="628193"/>
            <a:ext cx="435254" cy="43525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8760" y="438912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Solar Panel Pyrolysis &amp; Recycling</a:t>
            </a:r>
            <a:endParaRPr lang="en-US" sz="2700" dirty="0"/>
          </a:p>
        </p:txBody>
      </p:sp>
      <p:sp>
        <p:nvSpPr>
          <p:cNvPr id="6" name="Text 2"/>
          <p:cNvSpPr/>
          <p:nvPr/>
        </p:nvSpPr>
        <p:spPr>
          <a:xfrm>
            <a:off x="1508760" y="896112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end-of-life photovoltaic waste into high-value raw materials</a:t>
            </a:r>
            <a:endParaRPr lang="en-US" sz="1300" dirty="0"/>
          </a:p>
        </p:txBody>
      </p:sp>
      <p:sp>
        <p:nvSpPr>
          <p:cNvPr id="7" name="Shape 3"/>
          <p:cNvSpPr/>
          <p:nvPr/>
        </p:nvSpPr>
        <p:spPr>
          <a:xfrm>
            <a:off x="54864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EFF7E7"/>
          </a:solidFill>
          <a:ln/>
        </p:spPr>
      </p:sp>
      <p:sp>
        <p:nvSpPr>
          <p:cNvPr id="8" name="Shape 4"/>
          <p:cNvSpPr/>
          <p:nvPr/>
        </p:nvSpPr>
        <p:spPr>
          <a:xfrm>
            <a:off x="608076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3E7A34"/>
          </a:solidFill>
          <a:ln/>
        </p:spPr>
      </p:sp>
      <p:sp>
        <p:nvSpPr>
          <p:cNvPr id="9" name="Text 5"/>
          <p:cNvSpPr/>
          <p:nvPr/>
        </p:nvSpPr>
        <p:spPr>
          <a:xfrm>
            <a:off x="86868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ELIGIBLE FEEDSTOCKS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6868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End-of-Life PV Modules: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Decommissioned utility, commercial, and residential solar panels.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86868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Damaged &amp; Defective Cells: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Post-industrial rejects and panels broken during logistics.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86868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Thin-Film &amp; Silicon Scraps: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manufacturing waste and trim off-cuts.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640080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HIGH-VALUE OUTPUTS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640080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Recovered Silicon &amp; Metal: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High-grade silicon wafers, silver, copper, and clean aluminum frames.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640080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Pure Glass Fraction: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Undamaged, cleanly separated sheet glass ready for direct recycling.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40080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Syngas &amp; Heavy Oil: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Condensed fuels and combustible gases reused to power the plant.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548640" y="5916168"/>
            <a:ext cx="2464308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548640" y="5916168"/>
            <a:ext cx="24643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Recovery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3159252" y="5916168"/>
            <a:ext cx="2093976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3159252" y="5916168"/>
            <a:ext cx="20939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Offsets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5399532" y="5916168"/>
            <a:ext cx="2217420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399532" y="5916168"/>
            <a:ext cx="22174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Silicon &amp; Metal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7763256" y="5916168"/>
            <a:ext cx="2340864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7763256" y="5916168"/>
            <a:ext cx="23408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 Economy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26" name="Text 22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7" y="292608"/>
            <a:ext cx="419403" cy="3840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6FA83E"/>
          </a:solidFill>
          <a:ln/>
        </p:spPr>
      </p:sp>
      <p:pic>
        <p:nvPicPr>
          <p:cNvPr id="4" name="Image 1" descr="icons/tras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33" y="628193"/>
            <a:ext cx="435254" cy="43525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8760" y="438912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Solid Waste Management Systems</a:t>
            </a:r>
            <a:endParaRPr lang="en-US" sz="2700" dirty="0"/>
          </a:p>
        </p:txBody>
      </p:sp>
      <p:sp>
        <p:nvSpPr>
          <p:cNvPr id="6" name="Text 2"/>
          <p:cNvSpPr/>
          <p:nvPr/>
        </p:nvSpPr>
        <p:spPr>
          <a:xfrm>
            <a:off x="1508760" y="896112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segregation, RDF production &amp; eco-friendly processing</a:t>
            </a:r>
            <a:endParaRPr lang="en-US" sz="1300" dirty="0"/>
          </a:p>
        </p:txBody>
      </p:sp>
      <p:sp>
        <p:nvSpPr>
          <p:cNvPr id="7" name="Shape 3"/>
          <p:cNvSpPr/>
          <p:nvPr/>
        </p:nvSpPr>
        <p:spPr>
          <a:xfrm>
            <a:off x="54864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EFF7E7"/>
          </a:solidFill>
          <a:ln/>
        </p:spPr>
      </p:sp>
      <p:sp>
        <p:nvSpPr>
          <p:cNvPr id="8" name="Shape 4"/>
          <p:cNvSpPr/>
          <p:nvPr/>
        </p:nvSpPr>
        <p:spPr>
          <a:xfrm>
            <a:off x="6080760" y="15544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3E7A34"/>
          </a:solidFill>
          <a:ln/>
        </p:spPr>
      </p:sp>
      <p:sp>
        <p:nvSpPr>
          <p:cNvPr id="9" name="Text 5"/>
          <p:cNvSpPr/>
          <p:nvPr/>
        </p:nvSpPr>
        <p:spPr>
          <a:xfrm>
            <a:off x="86868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7A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ELIGIBLE INPUTS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6868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Municipal Solid Waste: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 household waste, organic fraction, paper, and cardboard products.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86868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&amp; Commercial Refuse: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packaging, polymers, scrap woods, and textile off-cuts.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86868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Solid Waste: </a:t>
            </a:r>
            <a:r>
              <a:rPr lang="en-US" sz="1250" dirty="0">
                <a:solidFill>
                  <a:srgbClr val="23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Non-hazardous organic and dry paper-based materials.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6400800" y="181051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HIGH-VALUE RECOVERY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6400800" y="2240280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Refuse-Derived Fuel: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Shreddable, high-calorific fuel ideal for cement kilns and power plants.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6400800" y="3136392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Sorted Recyclables: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Clean, separated streams of plastics, ferrous metals, and paper.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6400800" y="4032504"/>
            <a:ext cx="47548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buSzPct val="100000"/>
              <a:buChar char="▪"/>
            </a:pPr>
            <a:r>
              <a:rPr lang="en-US" sz="12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 Compost Feedstock: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Separated organic fractions ready for biological aerobic composting.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548640" y="5916168"/>
            <a:ext cx="2464308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548640" y="5916168"/>
            <a:ext cx="24643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Sorting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3159252" y="5916168"/>
            <a:ext cx="2093976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3159252" y="5916168"/>
            <a:ext cx="20939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RDF Production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5399532" y="5916168"/>
            <a:ext cx="2464308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399532" y="5916168"/>
            <a:ext cx="24643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Recovery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8010144" y="5916168"/>
            <a:ext cx="2587752" cy="329184"/>
          </a:xfrm>
          <a:prstGeom prst="roundRect">
            <a:avLst>
              <a:gd name="adj" fmla="val 50000"/>
            </a:avLst>
          </a:prstGeom>
          <a:solidFill>
            <a:srgbClr val="EFF7E7"/>
          </a:solidFill>
          <a:ln w="9525">
            <a:solidFill>
              <a:srgbClr val="6FA83E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8010144" y="5916168"/>
            <a:ext cx="25877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3E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Landfill Diversion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457200" y="652881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TECH  •  ENGINEERING THE FUTURE OF WASTE &amp; ENERGY</a:t>
            </a:r>
            <a:endParaRPr lang="en-US" sz="850" dirty="0"/>
          </a:p>
        </p:txBody>
      </p:sp>
      <p:sp>
        <p:nvSpPr>
          <p:cNvPr id="26" name="Text 22"/>
          <p:cNvSpPr/>
          <p:nvPr/>
        </p:nvSpPr>
        <p:spPr>
          <a:xfrm>
            <a:off x="11430000" y="6528816"/>
            <a:ext cx="320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7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1416</Words>
  <Application>Microsoft Office PowerPoint</Application>
  <PresentationFormat>Widescreen</PresentationFormat>
  <Paragraphs>213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Abhishek Srivastava</cp:lastModifiedBy>
  <cp:revision>2</cp:revision>
  <dcterms:created xsi:type="dcterms:W3CDTF">2026-07-14T10:35:02Z</dcterms:created>
  <dcterms:modified xsi:type="dcterms:W3CDTF">2026-07-14T10:40:18Z</dcterms:modified>
</cp:coreProperties>
</file>